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57" r:id="rId4"/>
    <p:sldId id="273" r:id="rId5"/>
    <p:sldId id="271" r:id="rId6"/>
    <p:sldId id="272" r:id="rId7"/>
    <p:sldId id="282" r:id="rId8"/>
    <p:sldId id="284" r:id="rId9"/>
    <p:sldId id="285" r:id="rId10"/>
    <p:sldId id="287" r:id="rId11"/>
    <p:sldId id="288" r:id="rId12"/>
    <p:sldId id="297" r:id="rId1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8048803-B82E-46EB-82D2-B522EE8B14CE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17CADBB-FA50-4D19-8B44-24CC537CBE3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517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  <p:sp>
        <p:nvSpPr>
          <p:cNvPr id="1536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1694D5-0ECF-48F6-9EF6-8B65EE6F3C40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49898-7B33-4B49-81C7-46988BCAC008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DC9E9-86BC-4611-8E90-04139208B77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25763-C978-4042-9D94-9177CF94CD8F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5366E-DF2C-4CB7-AC96-33A8F47433B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92AB8-2320-4314-A1D7-7FC1FDD8EA2F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689C6-FBD9-4109-A111-090FA76FB8E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EA2B9-D5C5-40AD-9B20-385F62F5A3A8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176CF-AFD8-4620-B4E4-A8264143457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909DF-9A50-49D2-8AF0-309CE4DF7386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7310D-F5ED-41EE-AF48-69D6C806835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4C09C-9948-41F7-84C2-2B556B7CF09B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A551D-8B30-4CE9-AC56-32AAD082780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11F-3DD8-4072-9B18-8D2D3534679D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42892-505E-4D08-AA89-489AE34E950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A5903-9C8A-4B8F-ABB2-702ADF5A91EA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61AB9-241B-4208-BFCA-4126BF765E1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6F854-A842-4678-B52C-9DEB57081216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D6ACF-82D1-4AC1-8E1B-8DAF4B4BF49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E1C5-9F53-4940-AD1F-22E0CB21B3F9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A49F3-DED9-4BBF-8D56-A2AC3C572F9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23124-09D7-49A9-AAD4-2F9C58990A62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7C866-7F48-43C4-93DC-CBF98ED9CC7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8E99D9D-2AEC-4687-A9B1-0211C26BEAF6}" type="datetimeFigureOut">
              <a:rPr lang="pl-PL"/>
              <a:pPr>
                <a:defRPr/>
              </a:pPr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82E60B-DBB0-413C-B119-2B885BF2F33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az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492375"/>
            <a:ext cx="3267075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6"/>
          <p:cNvSpPr/>
          <p:nvPr/>
        </p:nvSpPr>
        <p:spPr>
          <a:xfrm>
            <a:off x="321903" y="2031231"/>
            <a:ext cx="820891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8" name="Prostokąt 7"/>
          <p:cNvSpPr/>
          <p:nvPr/>
        </p:nvSpPr>
        <p:spPr>
          <a:xfrm>
            <a:off x="2411413" y="549275"/>
            <a:ext cx="4572000" cy="922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W SYTUACJACH KRYZYSOWYCH</a:t>
            </a:r>
            <a:endParaRPr lang="pl-PL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0" y="260350"/>
            <a:ext cx="1939925" cy="139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32588" y="765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Rectangle 1"/>
          <p:cNvSpPr>
            <a:spLocks noChangeArrowheads="1"/>
          </p:cNvSpPr>
          <p:nvPr/>
        </p:nvSpPr>
        <p:spPr bwMode="auto">
          <a:xfrm>
            <a:off x="517525" y="3020210"/>
            <a:ext cx="56165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l-PL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Projekt realizowany  w ramach </a:t>
            </a:r>
          </a:p>
          <a:p>
            <a:pPr algn="ctr"/>
            <a:r>
              <a:rPr lang="pl-PL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Programu Osłonowego </a:t>
            </a:r>
            <a:endParaRPr lang="pl-PL" dirty="0">
              <a:solidFill>
                <a:schemeClr val="accent3">
                  <a:lumMod val="75000"/>
                </a:schemeClr>
              </a:solidFill>
              <a:cs typeface="Arial" charset="0"/>
            </a:endParaRPr>
          </a:p>
          <a:p>
            <a:pPr algn="ctr" eaLnBrk="0" hangingPunct="0"/>
            <a:r>
              <a:rPr lang="pl-PL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„WSPIERANIE JEDNOSTEK SAMORZĄDU TERYTORIALNEGO W TWORZENIU SYSTEMU PRZECIWDZIAŁANIA PRZEMOCY W RODZINIE” </a:t>
            </a:r>
            <a:endParaRPr lang="pl-PL" dirty="0">
              <a:solidFill>
                <a:schemeClr val="accent3">
                  <a:lumMod val="75000"/>
                </a:schemeClr>
              </a:solidFill>
              <a:cs typeface="Arial" charset="0"/>
            </a:endParaRPr>
          </a:p>
          <a:p>
            <a:pPr algn="ctr" eaLnBrk="0" hangingPunct="0"/>
            <a:r>
              <a:rPr lang="pl-PL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EDYCJA 2011 r.</a:t>
            </a:r>
          </a:p>
          <a:p>
            <a:pPr algn="ctr" eaLnBrk="0" hangingPunct="0"/>
            <a:endParaRPr lang="pl-PL" b="1" dirty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Times New Roman" pitchFamily="18" charset="0"/>
            </a:endParaRPr>
          </a:p>
          <a:p>
            <a:pPr algn="ctr" eaLnBrk="0" hangingPunct="0"/>
            <a:endParaRPr lang="pl-PL" b="1" dirty="0">
              <a:latin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pl-PL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Dofinansowany  </a:t>
            </a:r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przez</a:t>
            </a:r>
          </a:p>
          <a:p>
            <a:pPr eaLnBrk="0" hangingPunct="0"/>
            <a:endParaRPr lang="pl-PL" dirty="0" smtClean="0">
              <a:solidFill>
                <a:schemeClr val="accent3">
                  <a:lumMod val="75000"/>
                </a:schemeClr>
              </a:solidFill>
              <a:latin typeface="+mj-lt"/>
              <a:cs typeface="Arial" charset="0"/>
            </a:endParaRPr>
          </a:p>
          <a:p>
            <a:pPr algn="ctr" eaLnBrk="0" hangingPunct="0"/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cs typeface="Arial" charset="0"/>
              </a:rPr>
              <a:t>na sumę 116, 380 zł</a:t>
            </a:r>
            <a:endParaRPr lang="pl-PL" b="1" dirty="0">
              <a:solidFill>
                <a:schemeClr val="accent3">
                  <a:lumMod val="75000"/>
                </a:schemeClr>
              </a:solidFill>
              <a:latin typeface="+mj-lt"/>
              <a:cs typeface="Arial" charset="0"/>
            </a:endParaRPr>
          </a:p>
          <a:p>
            <a:pPr eaLnBrk="0" hangingPunct="0"/>
            <a:endParaRPr lang="pl-PL" dirty="0">
              <a:cs typeface="Arial" charset="0"/>
            </a:endParaRPr>
          </a:p>
        </p:txBody>
      </p:sp>
      <p:pic>
        <p:nvPicPr>
          <p:cNvPr id="14343" name="Obraz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07578" y="5235506"/>
            <a:ext cx="30353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8" name="Obraz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0738" y="4176713"/>
            <a:ext cx="2016125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1679720" y="6313543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3482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rostokąt 1"/>
          <p:cNvSpPr/>
          <p:nvPr/>
        </p:nvSpPr>
        <p:spPr>
          <a:xfrm>
            <a:off x="396771" y="933854"/>
            <a:ext cx="8477250" cy="8925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DZIAŁANIA </a:t>
            </a:r>
            <a:r>
              <a:rPr lang="pl-PL" sz="2400" b="1" dirty="0" smtClean="0">
                <a:solidFill>
                  <a:srgbClr val="C00000"/>
                </a:solidFill>
              </a:rPr>
              <a:t>skierowane </a:t>
            </a:r>
            <a:r>
              <a:rPr lang="pl-PL" sz="2400" b="1" dirty="0">
                <a:solidFill>
                  <a:srgbClr val="C00000"/>
                </a:solidFill>
              </a:rPr>
              <a:t>do rodziców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solidFill>
                  <a:schemeClr val="accent3">
                    <a:lumMod val="50000"/>
                  </a:schemeClr>
                </a:solidFill>
              </a:rPr>
              <a:t>WARSZTATY UMIEJĘTNOŚCI </a:t>
            </a:r>
            <a:r>
              <a:rPr lang="pl-PL" sz="2400" b="1" dirty="0" smtClean="0">
                <a:solidFill>
                  <a:schemeClr val="accent3">
                    <a:lumMod val="50000"/>
                  </a:schemeClr>
                </a:solidFill>
              </a:rPr>
              <a:t>WYCHOWAWCZYCH BEZ </a:t>
            </a:r>
            <a:r>
              <a:rPr lang="pl-PL" sz="2400" b="1" dirty="0">
                <a:solidFill>
                  <a:schemeClr val="accent3">
                    <a:lumMod val="50000"/>
                  </a:schemeClr>
                </a:solidFill>
              </a:rPr>
              <a:t>PRZEMOCY</a:t>
            </a:r>
          </a:p>
        </p:txBody>
      </p:sp>
      <p:sp>
        <p:nvSpPr>
          <p:cNvPr id="3" name="Prostokąt 2"/>
          <p:cNvSpPr/>
          <p:nvPr/>
        </p:nvSpPr>
        <p:spPr>
          <a:xfrm>
            <a:off x="369583" y="2420888"/>
            <a:ext cx="83914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WARSZTAT „SZKOŁA DLA RODZICÓW I WYCHOWAWCÓW NASTOLATKÓW</a:t>
            </a:r>
            <a:r>
              <a:rPr lang="pl-PL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 grupa 12-14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osobowa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 spotkań 3 godzinnych/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WARSZTAT DLA RODZICÓW MAŁYCH DZIECI  „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Bez klapsa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</a:t>
            </a:r>
            <a:b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jak z szacunkiem i miłością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wyznaczać 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dziecku granice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”</a:t>
            </a:r>
            <a:b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grupy 12-14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osobowe 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/6 spotkań 3 godzinnych/</a:t>
            </a:r>
          </a:p>
          <a:p>
            <a:pPr lvl="1" fontAlgn="auto">
              <a:spcBef>
                <a:spcPts val="1200"/>
              </a:spcBef>
              <a:spcAft>
                <a:spcPts val="0"/>
              </a:spcAft>
              <a:defRPr/>
            </a:pPr>
            <a:endParaRPr lang="pl-PL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Do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rodziców skierowane także będą  inne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warsztaty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 prelekcje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wg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gotowych scenariuszy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prowadzone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przez nauczycieli oraz instytucje </a:t>
            </a:r>
            <a:b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pomocowe</a:t>
            </a:r>
            <a:endParaRPr lang="pl-PL" sz="16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6" name="Obraz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0738" y="4176713"/>
            <a:ext cx="2016125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1679720" y="6313543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3686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rostokąt 1"/>
          <p:cNvSpPr/>
          <p:nvPr/>
        </p:nvSpPr>
        <p:spPr>
          <a:xfrm>
            <a:off x="482600" y="887359"/>
            <a:ext cx="8477250" cy="8925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DZIAŁANIA </a:t>
            </a:r>
            <a:r>
              <a:rPr lang="pl-PL" sz="2400" b="1" dirty="0" smtClean="0">
                <a:solidFill>
                  <a:srgbClr val="C00000"/>
                </a:solidFill>
              </a:rPr>
              <a:t>skierowane </a:t>
            </a:r>
            <a:r>
              <a:rPr lang="pl-PL" sz="2400" b="1" dirty="0">
                <a:solidFill>
                  <a:srgbClr val="C00000"/>
                </a:solidFill>
              </a:rPr>
              <a:t>do osób pracujących nad ograniczaniem zjawiska </a:t>
            </a:r>
            <a:r>
              <a:rPr lang="pl-PL" sz="2400" b="1" dirty="0" smtClean="0">
                <a:solidFill>
                  <a:srgbClr val="C00000"/>
                </a:solidFill>
              </a:rPr>
              <a:t>przemocy </a:t>
            </a:r>
            <a:r>
              <a:rPr lang="pl-PL" sz="2400" b="1" dirty="0" smtClean="0">
                <a:solidFill>
                  <a:schemeClr val="accent3">
                    <a:lumMod val="50000"/>
                  </a:schemeClr>
                </a:solidFill>
              </a:rPr>
              <a:t>WARSZTATY </a:t>
            </a:r>
            <a:r>
              <a:rPr lang="pl-PL" sz="2400" b="1" dirty="0">
                <a:solidFill>
                  <a:schemeClr val="accent3">
                    <a:lumMod val="50000"/>
                  </a:schemeClr>
                </a:solidFill>
              </a:rPr>
              <a:t>i SZKOLENIA</a:t>
            </a:r>
          </a:p>
        </p:txBody>
      </p:sp>
      <p:sp>
        <p:nvSpPr>
          <p:cNvPr id="3" name="Prostokąt 2"/>
          <p:cNvSpPr/>
          <p:nvPr/>
        </p:nvSpPr>
        <p:spPr>
          <a:xfrm>
            <a:off x="484187" y="2158559"/>
            <a:ext cx="847566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WARSZTAT TRENING ZASTĘPOWANIA (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 godzinny)</a:t>
            </a:r>
            <a:b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1 grupa max. 24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osobowa</a:t>
            </a:r>
            <a:endParaRPr lang="pl-PL" sz="20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WARSZTAT  TRENING KONTROLI ZŁOŚCI (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 godzinny) </a:t>
            </a:r>
            <a:b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 grupa max. 24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osobowa</a:t>
            </a:r>
            <a:endParaRPr lang="pl-PL" sz="20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WARSZTAT PEASE 4 KIDS (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 godzinny)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1 grupa max. 24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osobowa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0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SZKOLENIE „BEZ KLAPSA – JAK Z MIŁOŚCIĄ I SZACUNKIEM WYZNACZAĆ DZIECKU GRANICE” (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 godzinny)</a:t>
            </a:r>
            <a:b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 grupa max. 22 osobowa</a:t>
            </a:r>
            <a:b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pl-PL" sz="2000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endParaRPr lang="pl-PL" sz="14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8330" y="5380902"/>
            <a:ext cx="1080119" cy="91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1472307" y="6330747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3994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rostokąt 1"/>
          <p:cNvSpPr/>
          <p:nvPr/>
        </p:nvSpPr>
        <p:spPr>
          <a:xfrm>
            <a:off x="482600" y="1484784"/>
            <a:ext cx="8101093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Adres strony projektu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PRZEMOCY MÓWIMY NIE!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www.przemocymowimynie.powiat.suwalski.pl</a:t>
            </a:r>
            <a:endParaRPr lang="pl-PL" sz="3200" b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pl-PL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  link na stronie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pcpr.suwalski.pl</a:t>
            </a:r>
          </a:p>
        </p:txBody>
      </p:sp>
      <p:pic>
        <p:nvPicPr>
          <p:cNvPr id="39937" name="Obraz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817" y="4664783"/>
            <a:ext cx="1506271" cy="1665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Obraz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43663" y="3500438"/>
            <a:ext cx="2743200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1679720" y="6313543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638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rostokąt 1"/>
          <p:cNvSpPr/>
          <p:nvPr/>
        </p:nvSpPr>
        <p:spPr>
          <a:xfrm>
            <a:off x="755650" y="1989138"/>
            <a:ext cx="7423150" cy="24314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Projekt wpisuje się w realizację  </a:t>
            </a:r>
            <a:br>
              <a:rPr lang="pl-PL" sz="28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8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Priorytetu I  Programu Osłonowego </a:t>
            </a:r>
            <a:r>
              <a:rPr lang="pl-PL" sz="28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sz="28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pl-PL" sz="24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„Podejmowanie działań mających na celu </a:t>
            </a:r>
            <a:r>
              <a:rPr lang="pl-PL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pl-PL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poprawę </a:t>
            </a:r>
            <a:r>
              <a:rPr lang="pl-PL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sytuacji rodzin zagrożonych </a:t>
            </a:r>
            <a:r>
              <a:rPr lang="pl-PL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zjawiskiem </a:t>
            </a:r>
            <a:r>
              <a:rPr lang="pl-PL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przemocy w rodzinie”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Obraz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32600" y="3590925"/>
            <a:ext cx="2311400" cy="326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ole tekstowe 2"/>
          <p:cNvSpPr txBox="1"/>
          <p:nvPr/>
        </p:nvSpPr>
        <p:spPr>
          <a:xfrm>
            <a:off x="146843" y="2708920"/>
            <a:ext cx="8562975" cy="270843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31825" indent="-631825">
              <a:spcBef>
                <a:spcPts val="1800"/>
              </a:spcBef>
            </a:pPr>
            <a:r>
              <a:rPr lang="pl-PL" sz="2000" b="1" i="1" dirty="0">
                <a:solidFill>
                  <a:schemeClr val="accent2"/>
                </a:solidFill>
                <a:cs typeface="Arial" charset="0"/>
              </a:rPr>
              <a:t>Cel I</a:t>
            </a:r>
            <a:r>
              <a:rPr lang="pl-PL" sz="2000" b="1" i="1" dirty="0">
                <a:solidFill>
                  <a:srgbClr val="C00000"/>
                </a:solidFill>
                <a:cs typeface="Arial" charset="0"/>
              </a:rPr>
              <a:t> 		</a:t>
            </a: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Arial" charset="0"/>
              </a:rPr>
              <a:t>Podejmowanie działań mających na celu poprawę sytuacji 	rodzin zagrożonych zjawiskiem przemocy </a:t>
            </a:r>
            <a:r>
              <a:rPr lang="pl-PL" sz="2000" b="1" dirty="0" smtClean="0">
                <a:solidFill>
                  <a:schemeClr val="accent3">
                    <a:lumMod val="75000"/>
                  </a:schemeClr>
                </a:solidFill>
                <a:cs typeface="Arial" charset="0"/>
              </a:rPr>
              <a:t>w </a:t>
            </a: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Arial" charset="0"/>
              </a:rPr>
              <a:t>rodzinie</a:t>
            </a:r>
          </a:p>
          <a:p>
            <a:pPr marL="631825" indent="-631825">
              <a:spcBef>
                <a:spcPts val="1800"/>
              </a:spcBef>
            </a:pPr>
            <a:r>
              <a:rPr lang="pl-PL" sz="2000" b="1" i="1" dirty="0">
                <a:solidFill>
                  <a:schemeClr val="accent2"/>
                </a:solidFill>
                <a:cs typeface="Arial" charset="0"/>
              </a:rPr>
              <a:t>Cel II</a:t>
            </a:r>
            <a:r>
              <a:rPr lang="pl-PL" sz="2000" b="1" i="1" dirty="0">
                <a:solidFill>
                  <a:srgbClr val="C00000"/>
                </a:solidFill>
                <a:cs typeface="Arial" charset="0"/>
              </a:rPr>
              <a:t> 	</a:t>
            </a: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Arial" charset="0"/>
              </a:rPr>
              <a:t>Podejmowanie działań profilaktycznych w zakresie 	przeciwdziałania przemocy w rodzinie</a:t>
            </a:r>
            <a:r>
              <a:rPr lang="pl-PL" sz="2000" b="1" i="1" dirty="0">
                <a:solidFill>
                  <a:schemeClr val="accent3">
                    <a:lumMod val="75000"/>
                  </a:schemeClr>
                </a:solidFill>
                <a:cs typeface="Arial" charset="0"/>
              </a:rPr>
              <a:t> </a:t>
            </a:r>
            <a:endParaRPr lang="pl-PL" sz="2000" b="1" dirty="0">
              <a:solidFill>
                <a:schemeClr val="accent3">
                  <a:lumMod val="75000"/>
                </a:schemeClr>
              </a:solidFill>
              <a:cs typeface="Arial" charset="0"/>
            </a:endParaRPr>
          </a:p>
          <a:p>
            <a:pPr marL="631825" indent="-631825">
              <a:spcBef>
                <a:spcPts val="1800"/>
              </a:spcBef>
            </a:pPr>
            <a:r>
              <a:rPr lang="pl-PL" sz="2000" b="1" i="1" dirty="0">
                <a:solidFill>
                  <a:schemeClr val="accent2"/>
                </a:solidFill>
                <a:cs typeface="Arial" charset="0"/>
              </a:rPr>
              <a:t>Cel IV</a:t>
            </a:r>
            <a:r>
              <a:rPr lang="pl-PL" sz="2000" b="1" i="1" dirty="0">
                <a:solidFill>
                  <a:srgbClr val="C00000"/>
                </a:solidFill>
                <a:cs typeface="Arial" charset="0"/>
              </a:rPr>
              <a:t> 	</a:t>
            </a: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Arial" charset="0"/>
              </a:rPr>
              <a:t>Udzielanie pomocy dzieciom i młodzieży </a:t>
            </a:r>
            <a:b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Arial" charset="0"/>
              </a:rPr>
            </a:b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Arial" charset="0"/>
              </a:rPr>
              <a:t>	z rodzin zagrożonych i dotkniętych przemocą </a:t>
            </a:r>
            <a:b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Arial" charset="0"/>
              </a:rPr>
            </a:b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cs typeface="Arial" charset="0"/>
              </a:rPr>
              <a:t>	w rodzinie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741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rostokąt 8"/>
          <p:cNvSpPr/>
          <p:nvPr/>
        </p:nvSpPr>
        <p:spPr>
          <a:xfrm>
            <a:off x="1679720" y="6313543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10" name="Prostokąt 9"/>
          <p:cNvSpPr/>
          <p:nvPr/>
        </p:nvSpPr>
        <p:spPr>
          <a:xfrm>
            <a:off x="323850" y="1052513"/>
            <a:ext cx="8405813" cy="847725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pl-PL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W ramach projektu  realizowane są </a:t>
            </a:r>
            <a:br>
              <a:rPr lang="pl-PL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pl-PL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następujące cele Programu Osłonowego</a:t>
            </a:r>
            <a:r>
              <a:rPr lang="pl-PL" sz="240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:</a:t>
            </a:r>
            <a:endParaRPr lang="pl-PL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Obraz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0738" y="4176713"/>
            <a:ext cx="2016125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1679720" y="6313543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ole tekstowe 9"/>
          <p:cNvSpPr txBox="1"/>
          <p:nvPr/>
        </p:nvSpPr>
        <p:spPr>
          <a:xfrm>
            <a:off x="511071" y="1653130"/>
            <a:ext cx="8248650" cy="396570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ts val="1800"/>
              </a:spcBef>
            </a:pPr>
            <a:endParaRPr lang="pl-PL" sz="900" b="1" u="sng" dirty="0">
              <a:solidFill>
                <a:srgbClr val="4F6228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>
              <a:spcBef>
                <a:spcPts val="1800"/>
              </a:spcBef>
              <a:buFont typeface="Calibri" pitchFamily="34" charset="0"/>
              <a:buAutoNum type="arabicPeriod"/>
            </a:pPr>
            <a:r>
              <a:rPr lang="pl-PL" sz="2000" b="1" dirty="0">
                <a:solidFill>
                  <a:srgbClr val="4F6228"/>
                </a:solidFill>
                <a:cs typeface="Arial" charset="0"/>
              </a:rPr>
              <a:t>Działania skierowane do </a:t>
            </a:r>
            <a:r>
              <a:rPr lang="pl-PL" sz="2000" b="1" dirty="0">
                <a:solidFill>
                  <a:schemeClr val="accent2"/>
                </a:solidFill>
                <a:cs typeface="Arial" charset="0"/>
              </a:rPr>
              <a:t>szerszej społeczności</a:t>
            </a:r>
            <a:r>
              <a:rPr lang="pl-PL" sz="2000" b="1" dirty="0">
                <a:solidFill>
                  <a:srgbClr val="FF0000"/>
                </a:solidFill>
                <a:cs typeface="Arial" charset="0"/>
              </a:rPr>
              <a:t> </a:t>
            </a:r>
            <a:br>
              <a:rPr lang="pl-PL" sz="2000" b="1" dirty="0">
                <a:solidFill>
                  <a:srgbClr val="FF0000"/>
                </a:solidFill>
                <a:cs typeface="Arial" charset="0"/>
              </a:rPr>
            </a:br>
            <a:r>
              <a:rPr lang="pl-PL" sz="2000" b="1" dirty="0">
                <a:solidFill>
                  <a:srgbClr val="77933C"/>
                </a:solidFill>
                <a:cs typeface="Arial" charset="0"/>
              </a:rPr>
              <a:t>/profilaktyczno – edukacyjne/  </a:t>
            </a:r>
          </a:p>
          <a:p>
            <a:pPr>
              <a:spcBef>
                <a:spcPts val="1800"/>
              </a:spcBef>
              <a:buFont typeface="Calibri" pitchFamily="34" charset="0"/>
              <a:buAutoNum type="arabicPeriod"/>
            </a:pPr>
            <a:r>
              <a:rPr lang="pl-PL" sz="2000" b="1" dirty="0">
                <a:solidFill>
                  <a:srgbClr val="4F6228"/>
                </a:solidFill>
                <a:cs typeface="Arial" charset="0"/>
              </a:rPr>
              <a:t>Działania skierowane do </a:t>
            </a:r>
            <a:r>
              <a:rPr lang="pl-PL" sz="2000" b="1" dirty="0">
                <a:solidFill>
                  <a:schemeClr val="accent2"/>
                </a:solidFill>
                <a:cs typeface="Arial" charset="0"/>
              </a:rPr>
              <a:t>wybranej grupy młodzieży</a:t>
            </a:r>
            <a:r>
              <a:rPr lang="pl-PL" sz="2000" b="1" dirty="0">
                <a:solidFill>
                  <a:srgbClr val="FF0000"/>
                </a:solidFill>
                <a:cs typeface="Arial" charset="0"/>
              </a:rPr>
              <a:t> </a:t>
            </a:r>
            <a:br>
              <a:rPr lang="pl-PL" sz="2000" b="1" dirty="0">
                <a:solidFill>
                  <a:srgbClr val="FF0000"/>
                </a:solidFill>
                <a:cs typeface="Arial" charset="0"/>
              </a:rPr>
            </a:br>
            <a:r>
              <a:rPr lang="pl-PL" sz="2000" b="1" dirty="0">
                <a:solidFill>
                  <a:srgbClr val="77933C"/>
                </a:solidFill>
                <a:cs typeface="Arial" charset="0"/>
              </a:rPr>
              <a:t>/Szkoła Liderów Młodzieżowych „Fair Play”/</a:t>
            </a:r>
          </a:p>
          <a:p>
            <a:pPr>
              <a:spcBef>
                <a:spcPts val="1800"/>
              </a:spcBef>
              <a:buFont typeface="Calibri" pitchFamily="34" charset="0"/>
              <a:buAutoNum type="arabicPeriod"/>
            </a:pPr>
            <a:r>
              <a:rPr lang="pl-PL" sz="2000" b="1" dirty="0">
                <a:solidFill>
                  <a:srgbClr val="4F6228"/>
                </a:solidFill>
                <a:cs typeface="Arial" charset="0"/>
              </a:rPr>
              <a:t>Działania skierowane do </a:t>
            </a:r>
            <a:r>
              <a:rPr lang="pl-PL" sz="2000" b="1" dirty="0">
                <a:solidFill>
                  <a:schemeClr val="accent2"/>
                </a:solidFill>
                <a:cs typeface="Arial" charset="0"/>
              </a:rPr>
              <a:t>rodziców </a:t>
            </a:r>
            <a:br>
              <a:rPr lang="pl-PL" sz="2000" b="1" dirty="0">
                <a:solidFill>
                  <a:schemeClr val="accent2"/>
                </a:solidFill>
                <a:cs typeface="Arial" charset="0"/>
              </a:rPr>
            </a:br>
            <a:r>
              <a:rPr lang="pl-PL" sz="2000" b="1" dirty="0">
                <a:solidFill>
                  <a:srgbClr val="77933C"/>
                </a:solidFill>
                <a:cs typeface="Arial" charset="0"/>
              </a:rPr>
              <a:t>/warsztaty umiejętności rodzicielskich/ </a:t>
            </a:r>
          </a:p>
          <a:p>
            <a:pPr>
              <a:spcBef>
                <a:spcPts val="1800"/>
              </a:spcBef>
              <a:buFont typeface="Calibri" pitchFamily="34" charset="0"/>
              <a:buAutoNum type="arabicPeriod"/>
            </a:pPr>
            <a:r>
              <a:rPr lang="pl-PL" sz="2000" b="1" dirty="0">
                <a:solidFill>
                  <a:srgbClr val="4F6228"/>
                </a:solidFill>
                <a:cs typeface="Arial" charset="0"/>
              </a:rPr>
              <a:t>Działania skierowane do </a:t>
            </a:r>
            <a:r>
              <a:rPr lang="pl-PL" sz="2000" b="1" dirty="0">
                <a:solidFill>
                  <a:schemeClr val="accent2"/>
                </a:solidFill>
                <a:cs typeface="Arial" charset="0"/>
              </a:rPr>
              <a:t>osób pracujących </a:t>
            </a:r>
            <a:br>
              <a:rPr lang="pl-PL" sz="2000" b="1" dirty="0">
                <a:solidFill>
                  <a:schemeClr val="accent2"/>
                </a:solidFill>
                <a:cs typeface="Arial" charset="0"/>
              </a:rPr>
            </a:br>
            <a:r>
              <a:rPr lang="pl-PL" sz="2000" b="1" dirty="0">
                <a:solidFill>
                  <a:schemeClr val="accent2"/>
                </a:solidFill>
                <a:cs typeface="Arial" charset="0"/>
              </a:rPr>
              <a:t>z rodzinami zagrożonymi zjawiskiem przemocy </a:t>
            </a:r>
            <a:br>
              <a:rPr lang="pl-PL" sz="2000" b="1" dirty="0">
                <a:solidFill>
                  <a:schemeClr val="accent2"/>
                </a:solidFill>
                <a:cs typeface="Arial" charset="0"/>
              </a:rPr>
            </a:br>
            <a:r>
              <a:rPr lang="pl-PL" sz="2000" b="1" dirty="0">
                <a:solidFill>
                  <a:schemeClr val="accent2"/>
                </a:solidFill>
                <a:cs typeface="Arial" charset="0"/>
              </a:rPr>
              <a:t>w rodzinie</a:t>
            </a:r>
            <a:r>
              <a:rPr lang="pl-PL" sz="20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pl-PL" sz="2000" b="1" dirty="0" smtClean="0">
                <a:solidFill>
                  <a:srgbClr val="77933C"/>
                </a:solidFill>
                <a:cs typeface="Arial" charset="0"/>
              </a:rPr>
              <a:t> </a:t>
            </a:r>
            <a:r>
              <a:rPr lang="pl-PL" sz="2000" b="1" dirty="0">
                <a:solidFill>
                  <a:srgbClr val="77933C"/>
                </a:solidFill>
                <a:cs typeface="Arial" charset="0"/>
              </a:rPr>
              <a:t>/konferencje, warsztaty, szkolenia</a:t>
            </a:r>
            <a:r>
              <a:rPr lang="pl-PL" sz="2000" b="1" dirty="0">
                <a:solidFill>
                  <a:srgbClr val="77933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/</a:t>
            </a:r>
            <a:endParaRPr lang="pl-PL" sz="1600" dirty="0">
              <a:solidFill>
                <a:srgbClr val="77933C"/>
              </a:solidFill>
              <a:latin typeface="Calibri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190380" y="884915"/>
            <a:ext cx="676383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Główne zakresy działań projektu</a:t>
            </a:r>
            <a:r>
              <a:rPr lang="pl-PL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Obraz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0738" y="4176713"/>
            <a:ext cx="2016125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1679720" y="6313543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048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Prostokąt 1"/>
          <p:cNvSpPr>
            <a:spLocks noChangeArrowheads="1"/>
          </p:cNvSpPr>
          <p:nvPr/>
        </p:nvSpPr>
        <p:spPr bwMode="auto">
          <a:xfrm>
            <a:off x="482600" y="2636838"/>
            <a:ext cx="84756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4000" b="1">
                <a:solidFill>
                  <a:srgbClr val="C00000"/>
                </a:solidFill>
                <a:latin typeface="Calibri" pitchFamily="34" charset="0"/>
              </a:rPr>
              <a:t>Szczegółowy zakres realizacji projektu:</a:t>
            </a:r>
            <a:endParaRPr lang="pl-PL" sz="400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6" name="Obraz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0738" y="4176713"/>
            <a:ext cx="2016125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1679720" y="6313543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150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rostokąt 1"/>
          <p:cNvSpPr/>
          <p:nvPr/>
        </p:nvSpPr>
        <p:spPr>
          <a:xfrm>
            <a:off x="396771" y="887359"/>
            <a:ext cx="847725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DZIAŁANIA PROFILAKTYCZNO - EDUKACYJNE </a:t>
            </a:r>
            <a:r>
              <a:rPr lang="pl-PL" sz="28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pl-PL" sz="28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pl-PL" sz="2000" b="1" dirty="0">
                <a:solidFill>
                  <a:srgbClr val="C00000"/>
                </a:solidFill>
              </a:rPr>
              <a:t>skierowane do szerszej społeczności zagrożonej zjawiskiem przemocy:</a:t>
            </a:r>
          </a:p>
        </p:txBody>
      </p:sp>
      <p:sp>
        <p:nvSpPr>
          <p:cNvPr id="3" name="Prostokąt 2"/>
          <p:cNvSpPr/>
          <p:nvPr/>
        </p:nvSpPr>
        <p:spPr>
          <a:xfrm>
            <a:off x="482598" y="1988840"/>
            <a:ext cx="8391421" cy="750974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57188" indent="-357188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OPRACOWANIE MODUŁU STRONY INTERNETOWEJ,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plakatów i ulotek, ogłoszeń medialnych dotyczących projektu i tematu przemocy</a:t>
            </a:r>
          </a:p>
          <a:p>
            <a:pPr marL="357188" indent="-357188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Zakup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 opracowanie materiałów informacyjno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 edukacyjnych </a:t>
            </a:r>
          </a:p>
          <a:p>
            <a:pPr marL="357188" indent="-357188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Organizacja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UROCZYSTEGO SPOTKANIA ROZPOCZYNAJĄCEGO PROJEKT - spotkania Koalicji </a:t>
            </a:r>
            <a:r>
              <a:rPr lang="pl-PL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23 wrzesień 2011</a:t>
            </a:r>
            <a:endParaRPr lang="pl-PL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Organizacja  2 dniowej KONFERENCJI PROFILAKTYCZNEJ „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Przemocy mówimy NIE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” skierowanej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do osób pracujących  z dziećmi i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młodzieżą  </a:t>
            </a:r>
            <a:r>
              <a:rPr lang="pl-PL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pl-PL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- 4 LISTOPAD </a:t>
            </a:r>
            <a:r>
              <a:rPr lang="pl-PL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2011</a:t>
            </a:r>
          </a:p>
          <a:p>
            <a:pPr marL="342900" indent="-3429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OFERTA SPOTKAŃ EDUKACYJNYCH dotyczących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profilaktyki przemocy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 w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środowisku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lokalnym </a:t>
            </a:r>
            <a:r>
              <a:rPr lang="pl-PL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propozycja </a:t>
            </a:r>
            <a:r>
              <a:rPr lang="pl-PL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spotkań na stronie </a:t>
            </a:r>
            <a:r>
              <a:rPr lang="pl-PL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internetowej</a:t>
            </a:r>
          </a:p>
          <a:p>
            <a:pPr marL="342900" indent="-3429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Organizacja KAMPANII BIAŁEJ WSTĄŻKI </a:t>
            </a:r>
            <a:b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25 LISTOPAD-10 GRUDZIEŃ 2011</a:t>
            </a:r>
          </a:p>
          <a:p>
            <a:pPr marL="342900" indent="-3429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0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endParaRPr lang="pl-PL" sz="20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0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0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4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Obraz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0738" y="4176713"/>
            <a:ext cx="2016125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1679720" y="6313543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662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ole tekstowe 8"/>
          <p:cNvSpPr txBox="1"/>
          <p:nvPr/>
        </p:nvSpPr>
        <p:spPr>
          <a:xfrm>
            <a:off x="74613" y="1341438"/>
            <a:ext cx="8707437" cy="52137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KONFERENCJA PROFILAKTYCZNA</a:t>
            </a:r>
          </a:p>
          <a:p>
            <a:pPr marL="342900" indent="-342900"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 Dzień dla </a:t>
            </a:r>
            <a:r>
              <a:rPr lang="pl-PL" sz="28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ok.150 osób </a:t>
            </a:r>
          </a:p>
          <a:p>
            <a:pPr marL="342900" indent="-342900" algn="ctr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pl-PL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PREZENTACJA PROGRAMÓW  PROFILAKTYCZNYCH </a:t>
            </a:r>
            <a:r>
              <a:rPr lang="pl-PL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wspomagających 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doskonalenie umiejętności społecznych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  <a:b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prezentacja idei 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klubów FAIR PLAY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oraz szkoły 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bez przemocy …</a:t>
            </a:r>
            <a:r>
              <a:rPr lang="pl-PL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00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/ prezentacja </a:t>
            </a:r>
            <a:r>
              <a:rPr lang="pl-PL" sz="2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doświadczeń </a:t>
            </a:r>
            <a:r>
              <a:rPr lang="pl-PL" sz="200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Stowarzyszenia </a:t>
            </a:r>
            <a:r>
              <a:rPr lang="pl-PL" sz="2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KARAN z Warszawy</a:t>
            </a:r>
          </a:p>
          <a:p>
            <a:pPr marL="342900" indent="-342900" algn="ctr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pl-PL" sz="2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II Dzień </a:t>
            </a:r>
            <a:r>
              <a:rPr lang="pl-PL" sz="28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dla ok. 50 osób </a:t>
            </a:r>
          </a:p>
          <a:p>
            <a:pPr marL="342900" indent="-342900" algn="ctr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CZĘŚĆ WARSZTATOWA dla </a:t>
            </a: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 grup 25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osobowych </a:t>
            </a:r>
            <a:b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pedagogów i specjalistów  </a:t>
            </a:r>
            <a:b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PREZENTACJA ELEMENTÓW TRENINGU</a:t>
            </a:r>
            <a:b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ZASTĘPOWANIA AGRESJI  </a:t>
            </a:r>
          </a:p>
          <a:p>
            <a:pPr marL="342900" indent="-342900" algn="ctr" fontAlgn="auto">
              <a:spcBef>
                <a:spcPts val="1200"/>
              </a:spcBef>
              <a:spcAft>
                <a:spcPts val="0"/>
              </a:spcAft>
              <a:defRPr/>
            </a:pPr>
            <a:endParaRPr lang="pl-PL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8" name="Obraz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0738" y="4176713"/>
            <a:ext cx="2016125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1679720" y="6313543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970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ole tekstowe 8"/>
          <p:cNvSpPr txBox="1"/>
          <p:nvPr/>
        </p:nvSpPr>
        <p:spPr>
          <a:xfrm>
            <a:off x="425450" y="1085850"/>
            <a:ext cx="7777163" cy="46443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ORGANIZACJA KAMPANII </a:t>
            </a:r>
            <a:r>
              <a:rPr lang="pl-PL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BIAŁEJ </a:t>
            </a:r>
            <a:r>
              <a:rPr lang="pl-PL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WSTĄŻKI</a:t>
            </a:r>
          </a:p>
          <a:p>
            <a:pPr marL="342900" indent="-342900"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 XI – 10 XII</a:t>
            </a:r>
            <a:r>
              <a:rPr lang="pl-PL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l-PL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pl-PL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Wspólne opracowanie PROGRAMU KAMPANII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romocja kampanii / media, plakaty, ulotki/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Nagrania audycji radiowych</a:t>
            </a:r>
          </a:p>
          <a:p>
            <a:pPr marL="342900" indent="-3429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KONKURS dla dzieci i młodzieży w kategoriach plastycznej, literackiej i multimedialnej ze spotkaniem podsumowującym</a:t>
            </a:r>
          </a:p>
          <a:p>
            <a:pPr marL="457200" indent="-45720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KONFERENCJA </a:t>
            </a: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PODSUMOWUJĄCA </a:t>
            </a:r>
            <a:br>
              <a:rPr lang="pl-PL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dla Koalicji </a:t>
            </a:r>
            <a:endParaRPr lang="pl-PL" sz="20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-26988"/>
            <a:ext cx="1247775" cy="90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Obraz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59600" y="4141788"/>
            <a:ext cx="2016125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1679720" y="6313543"/>
            <a:ext cx="5911353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PRZEMOCY MÓWIMY NIE!</a:t>
            </a:r>
          </a:p>
        </p:txBody>
      </p:sp>
      <p:sp>
        <p:nvSpPr>
          <p:cNvPr id="7" name="Prostokąt 6"/>
          <p:cNvSpPr/>
          <p:nvPr/>
        </p:nvSpPr>
        <p:spPr>
          <a:xfrm>
            <a:off x="2771775" y="0"/>
            <a:ext cx="3313113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KOALICJA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RZECZ OSÓB ZNAJDUJĄCYCH SIĘ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W SYTUACJACH KRYZYSOWYCH</a:t>
            </a:r>
            <a:endParaRPr lang="pl-PL" sz="16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3072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130175"/>
            <a:ext cx="2082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rostokąt 1"/>
          <p:cNvSpPr/>
          <p:nvPr/>
        </p:nvSpPr>
        <p:spPr>
          <a:xfrm>
            <a:off x="403064" y="1044575"/>
            <a:ext cx="847725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DZIAŁANIA </a:t>
            </a:r>
            <a:r>
              <a:rPr lang="pl-PL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b="1" dirty="0" smtClean="0">
                <a:solidFill>
                  <a:srgbClr val="C00000"/>
                </a:solidFill>
              </a:rPr>
              <a:t>skierowane </a:t>
            </a:r>
            <a:r>
              <a:rPr lang="pl-PL" sz="2400" b="1" dirty="0">
                <a:solidFill>
                  <a:srgbClr val="C00000"/>
                </a:solidFill>
              </a:rPr>
              <a:t>do grupy młodzieży w ramach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 smtClean="0">
                <a:solidFill>
                  <a:schemeClr val="accent3">
                    <a:lumMod val="50000"/>
                  </a:schemeClr>
                </a:solidFill>
              </a:rPr>
              <a:t>SZKOŁA </a:t>
            </a:r>
            <a:r>
              <a:rPr lang="pl-PL" sz="2400" b="1" dirty="0">
                <a:solidFill>
                  <a:schemeClr val="accent3">
                    <a:lumMod val="50000"/>
                  </a:schemeClr>
                </a:solidFill>
              </a:rPr>
              <a:t>LIDERÓW </a:t>
            </a:r>
            <a:r>
              <a:rPr lang="pl-PL" sz="2400" b="1" dirty="0" smtClean="0">
                <a:solidFill>
                  <a:schemeClr val="accent3">
                    <a:lumMod val="50000"/>
                  </a:schemeClr>
                </a:solidFill>
              </a:rPr>
              <a:t>MŁODZIEŻOWYCH „FAIR PLAY”</a:t>
            </a:r>
            <a:endParaRPr lang="pl-PL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482600" y="2204864"/>
            <a:ext cx="826586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WYBÓR 3 - 4 OSOBOWYCH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GRUP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MŁODZIEŻY Z RÓŻNYCH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ŚRODOWISK, 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które wyślą przedstawicieli na warsztaty i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zobowiążą się do wdrożenia  proponowanych form  na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swoim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terenie   </a:t>
            </a:r>
            <a:b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pl-PL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PRZEPROWADZENIE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WARSZTATÓW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DLA  MŁODZIEŻY /wypracowanie autorskich programów profilaktycznych do wdrożenia w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środowisku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wraz </a:t>
            </a:r>
            <a:b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 lokalnym z opiekunem/</a:t>
            </a:r>
          </a:p>
          <a:p>
            <a:pPr marL="263525" indent="-263525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ZAANGAŻOWANIE </a:t>
            </a:r>
            <a:r>
              <a:rPr lang="pl-PL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mmłodzieży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w działania profilaktyczne </a:t>
            </a:r>
            <a:b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w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środowisku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lokalnym  /KLUBY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FAIR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PLAY…</a:t>
            </a:r>
          </a:p>
          <a:p>
            <a:pPr marL="263525" indent="-263525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PREZENTACJA NAJLEPSZYCH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programów  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podczas</a:t>
            </a:r>
            <a:b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podsumowania KONKURSU DLA DZIECI I MŁODZIEŻY</a:t>
            </a:r>
            <a:b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zorganizowanego 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w 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ramach Kampanii </a:t>
            </a:r>
            <a: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Białej Wstążki</a:t>
            </a:r>
            <a:br>
              <a:rPr lang="pl-PL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pl-PL" dirty="0">
              <a:solidFill>
                <a:schemeClr val="accent3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739</TotalTime>
  <Words>384</Words>
  <Application>Microsoft Office PowerPoint</Application>
  <PresentationFormat>Pokaz na ekranie (4:3)</PresentationFormat>
  <Paragraphs>127</Paragraphs>
  <Slides>12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</dc:creator>
  <cp:lastModifiedBy>Patrycjusz Kalinowsk</cp:lastModifiedBy>
  <cp:revision>76</cp:revision>
  <dcterms:created xsi:type="dcterms:W3CDTF">2011-09-14T05:58:32Z</dcterms:created>
  <dcterms:modified xsi:type="dcterms:W3CDTF">2011-09-23T06:04:03Z</dcterms:modified>
</cp:coreProperties>
</file>